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8" r:id="rId6"/>
    <p:sldId id="260" r:id="rId7"/>
    <p:sldId id="333" r:id="rId8"/>
    <p:sldId id="334" r:id="rId9"/>
    <p:sldId id="340" r:id="rId10"/>
    <p:sldId id="341" r:id="rId11"/>
    <p:sldId id="342" r:id="rId12"/>
    <p:sldId id="343" r:id="rId13"/>
    <p:sldId id="30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1238F6-8326-FBA3-3F58-59602A02D0BD}" v="1" dt="2023-06-01T14:16:06.7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68" autoAdjust="0"/>
    <p:restoredTop sz="86395"/>
  </p:normalViewPr>
  <p:slideViewPr>
    <p:cSldViewPr snapToGrid="0" showGuides="1">
      <p:cViewPr varScale="1">
        <p:scale>
          <a:sx n="103" d="100"/>
          <a:sy n="103" d="100"/>
        </p:scale>
        <p:origin x="114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nagg, Theresa" userId="S::snaggt@gptc.edu::ccdcb362-aff5-4d4f-95c7-cb885e9e84af" providerId="AD" clId="Web-{621238F6-8326-FBA3-3F58-59602A02D0BD}"/>
    <pc:docChg chg="modSld">
      <pc:chgData name="Snagg, Theresa" userId="S::snaggt@gptc.edu::ccdcb362-aff5-4d4f-95c7-cb885e9e84af" providerId="AD" clId="Web-{621238F6-8326-FBA3-3F58-59602A02D0BD}" dt="2023-06-01T14:16:06.768" v="0" actId="1076"/>
      <pc:docMkLst>
        <pc:docMk/>
      </pc:docMkLst>
      <pc:sldChg chg="modSp">
        <pc:chgData name="Snagg, Theresa" userId="S::snaggt@gptc.edu::ccdcb362-aff5-4d4f-95c7-cb885e9e84af" providerId="AD" clId="Web-{621238F6-8326-FBA3-3F58-59602A02D0BD}" dt="2023-06-01T14:16:06.768" v="0" actId="1076"/>
        <pc:sldMkLst>
          <pc:docMk/>
          <pc:sldMk cId="1366069183" sldId="343"/>
        </pc:sldMkLst>
        <pc:spChg chg="mod">
          <ac:chgData name="Snagg, Theresa" userId="S::snaggt@gptc.edu::ccdcb362-aff5-4d4f-95c7-cb885e9e84af" providerId="AD" clId="Web-{621238F6-8326-FBA3-3F58-59602A02D0BD}" dt="2023-06-01T14:16:06.768" v="0" actId="1076"/>
          <ac:spMkLst>
            <pc:docMk/>
            <pc:sldMk cId="1366069183" sldId="343"/>
            <ac:spMk id="3" creationId="{BA1A4609-6FAF-47BE-A0E9-183014B507C5}"/>
          </ac:spMkLst>
        </pc:spChg>
      </pc:sldChg>
    </pc:docChg>
  </pc:docChgLst>
  <pc:docChgLst>
    <pc:chgData name="Snagg, Theresa" userId="ccdcb362-aff5-4d4f-95c7-cb885e9e84af" providerId="ADAL" clId="{B833AFB7-3A52-41BF-B7B0-B221722A882B}"/>
    <pc:docChg chg="custSel modSld">
      <pc:chgData name="Snagg, Theresa" userId="ccdcb362-aff5-4d4f-95c7-cb885e9e84af" providerId="ADAL" clId="{B833AFB7-3A52-41BF-B7B0-B221722A882B}" dt="2023-06-01T20:23:02.971" v="96" actId="255"/>
      <pc:docMkLst>
        <pc:docMk/>
      </pc:docMkLst>
      <pc:sldChg chg="modSp mod">
        <pc:chgData name="Snagg, Theresa" userId="ccdcb362-aff5-4d4f-95c7-cb885e9e84af" providerId="ADAL" clId="{B833AFB7-3A52-41BF-B7B0-B221722A882B}" dt="2023-06-01T20:22:44.555" v="94" actId="27636"/>
        <pc:sldMkLst>
          <pc:docMk/>
          <pc:sldMk cId="0" sldId="305"/>
        </pc:sldMkLst>
        <pc:spChg chg="mod">
          <ac:chgData name="Snagg, Theresa" userId="ccdcb362-aff5-4d4f-95c7-cb885e9e84af" providerId="ADAL" clId="{B833AFB7-3A52-41BF-B7B0-B221722A882B}" dt="2023-06-01T20:22:44.555" v="94" actId="27636"/>
          <ac:spMkLst>
            <pc:docMk/>
            <pc:sldMk cId="0" sldId="305"/>
            <ac:spMk id="2" creationId="{64062794-AFB5-4FBC-BDAA-F988E52FFC81}"/>
          </ac:spMkLst>
        </pc:spChg>
      </pc:sldChg>
      <pc:sldChg chg="addSp delSp modSp mod">
        <pc:chgData name="Snagg, Theresa" userId="ccdcb362-aff5-4d4f-95c7-cb885e9e84af" providerId="ADAL" clId="{B833AFB7-3A52-41BF-B7B0-B221722A882B}" dt="2023-06-01T20:23:02.971" v="96" actId="255"/>
        <pc:sldMkLst>
          <pc:docMk/>
          <pc:sldMk cId="1366069183" sldId="343"/>
        </pc:sldMkLst>
        <pc:spChg chg="del mod">
          <ac:chgData name="Snagg, Theresa" userId="ccdcb362-aff5-4d4f-95c7-cb885e9e84af" providerId="ADAL" clId="{B833AFB7-3A52-41BF-B7B0-B221722A882B}" dt="2023-06-01T20:22:15.258" v="88" actId="478"/>
          <ac:spMkLst>
            <pc:docMk/>
            <pc:sldMk cId="1366069183" sldId="343"/>
            <ac:spMk id="2" creationId="{89B41C5F-7F53-432B-9B61-94DECE945461}"/>
          </ac:spMkLst>
        </pc:spChg>
        <pc:spChg chg="mod">
          <ac:chgData name="Snagg, Theresa" userId="ccdcb362-aff5-4d4f-95c7-cb885e9e84af" providerId="ADAL" clId="{B833AFB7-3A52-41BF-B7B0-B221722A882B}" dt="2023-06-01T20:23:02.971" v="96" actId="255"/>
          <ac:spMkLst>
            <pc:docMk/>
            <pc:sldMk cId="1366069183" sldId="343"/>
            <ac:spMk id="3" creationId="{BA1A4609-6FAF-47BE-A0E9-183014B507C5}"/>
          </ac:spMkLst>
        </pc:spChg>
        <pc:spChg chg="add mod">
          <ac:chgData name="Snagg, Theresa" userId="ccdcb362-aff5-4d4f-95c7-cb885e9e84af" providerId="ADAL" clId="{B833AFB7-3A52-41BF-B7B0-B221722A882B}" dt="2023-06-01T20:22:38.191" v="92"/>
          <ac:spMkLst>
            <pc:docMk/>
            <pc:sldMk cId="1366069183" sldId="343"/>
            <ac:spMk id="5" creationId="{2398A58D-41A7-4CA9-AF2E-71D95C9DF38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2AADE-D786-AE4A-A41A-F3BB07BE4949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147B1-94F3-7A43-ADE1-A76347EB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73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0147B1-94F3-7A43-ADE1-A76347EBFC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94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0147B1-94F3-7A43-ADE1-A76347EBFC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56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F680FB8-401A-4963-5F37-17FBE35C87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928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6BF9F7-871D-479C-9A0E-09C0BDD353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88822" y="2909455"/>
            <a:ext cx="6578930" cy="516576"/>
          </a:xfrm>
        </p:spPr>
        <p:txBody>
          <a:bodyPr anchor="b">
            <a:normAutofit/>
          </a:bodyPr>
          <a:lstStyle>
            <a:lvl1pPr algn="ctr"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C35CFC-2914-4F85-9D2F-CC39844155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88822" y="3426031"/>
            <a:ext cx="6578930" cy="385948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Division, Presenter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4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D0498E1-2DB0-0E71-2C73-DE8F03DBDB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25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4A9CD2-E0AE-4BCB-BA14-8F22D242D3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144" y="1684899"/>
            <a:ext cx="10515600" cy="2852737"/>
          </a:xfrm>
        </p:spPr>
        <p:txBody>
          <a:bodyPr anchor="b">
            <a:normAutofit/>
          </a:bodyPr>
          <a:lstStyle>
            <a:lvl1pPr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48989-A803-405E-A9CB-5783FA98471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0144" y="464764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Division, Presenter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1501B78-D63F-EC5C-3D00-41A6061506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45" y="1467523"/>
            <a:ext cx="4798939" cy="161502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85AF87E-6A3B-3ADE-E2D2-EA88B94D0FD8}"/>
              </a:ext>
            </a:extLst>
          </p:cNvPr>
          <p:cNvSpPr txBox="1"/>
          <p:nvPr userDrawn="1"/>
        </p:nvSpPr>
        <p:spPr>
          <a:xfrm>
            <a:off x="5244353" y="-5378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4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143A562-4BA2-1415-65C3-D671399C3F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48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28346C-03E1-4080-A948-D3C223063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6FDEE-D2F8-44B5-BAC0-CA0C502EF0B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690688"/>
            <a:ext cx="10515600" cy="4351338"/>
          </a:xfrm>
        </p:spPr>
        <p:txBody>
          <a:bodyPr/>
          <a:lstStyle>
            <a:lvl1pPr marL="228600" indent="-228600">
              <a:buSzPct val="80000"/>
              <a:buFont typeface="Courier New" panose="02070309020205020404" pitchFamily="49" charset="0"/>
              <a:buChar char="o"/>
              <a:defRPr sz="3200"/>
            </a:lvl1pPr>
            <a:lvl2pPr>
              <a:buClr>
                <a:schemeClr val="accent1"/>
              </a:buClr>
              <a:defRPr/>
            </a:lvl2pPr>
            <a:lvl3pPr marL="1143000" indent="-228600">
              <a:buClr>
                <a:schemeClr val="bg2">
                  <a:lumMod val="25000"/>
                </a:schemeClr>
              </a:buClr>
              <a:buSzPct val="95000"/>
              <a:buFont typeface="Courier New" panose="02070309020205020404" pitchFamily="49" charset="0"/>
              <a:buChar char="o"/>
              <a:defRPr b="1" spc="0">
                <a:solidFill>
                  <a:schemeClr val="accent1">
                    <a:lumMod val="75000"/>
                  </a:schemeClr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0CFC4D-8BA5-BB11-6D91-08DF2A6A5E51}"/>
              </a:ext>
            </a:extLst>
          </p:cNvPr>
          <p:cNvSpPr/>
          <p:nvPr userDrawn="1"/>
        </p:nvSpPr>
        <p:spPr>
          <a:xfrm>
            <a:off x="998146" y="6289461"/>
            <a:ext cx="27751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i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 &gt; SERVE &gt; LEAD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7448F8-5948-AE7D-5912-CF902749C699}"/>
              </a:ext>
            </a:extLst>
          </p:cNvPr>
          <p:cNvSpPr/>
          <p:nvPr userDrawn="1"/>
        </p:nvSpPr>
        <p:spPr>
          <a:xfrm>
            <a:off x="9739610" y="6224022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i="1" spc="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gptc.edu</a:t>
            </a:r>
            <a:endParaRPr lang="en-US" sz="1800" b="1" i="1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F8E29F0-0087-E773-5BC5-883F7F8B296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04" y="6155471"/>
            <a:ext cx="510242" cy="50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63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FA506D4-B5A8-E787-106E-726B04009C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9" y="0"/>
            <a:ext cx="122258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A6BF9F7-871D-479C-9A0E-09C0BDD353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75375" y="3170712"/>
            <a:ext cx="6578930" cy="516576"/>
          </a:xfrm>
        </p:spPr>
        <p:txBody>
          <a:bodyPr anchor="b">
            <a:normAutofit/>
          </a:bodyPr>
          <a:lstStyle>
            <a:lvl1pPr algn="ctr">
              <a:defRPr sz="2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C35CFC-2914-4F85-9D2F-CC39844155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75375" y="3724660"/>
            <a:ext cx="6578930" cy="385948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1" i="0" spc="3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38FBF69-1047-E272-0B84-3C48D94DFC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301" y="584009"/>
            <a:ext cx="2282958" cy="242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05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69AC69-15BF-4155-BA42-03AD8100F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5540F-0CE3-47BD-BE19-C08259EA5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E46D7-424A-4B85-93D8-EDBD69867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C8402-1C70-4CAB-BF52-3161A00E1B92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CAE2B-9963-4BA4-B01F-2E71E06475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29949-BDA0-4796-BE55-0D68B694D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33C57-80E4-406E-80C7-6BA7F4483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85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7433-7777-D50E-E014-A9AD1A877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6462" y="2872781"/>
            <a:ext cx="6729991" cy="750066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3100" dirty="0">
                <a:solidFill>
                  <a:schemeClr val="accent1"/>
                </a:solidFill>
              </a:rPr>
              <a:t>Health, Education, Public and</a:t>
            </a:r>
            <a:br>
              <a:rPr lang="en-US" sz="3100" dirty="0">
                <a:solidFill>
                  <a:schemeClr val="accent1"/>
                </a:solidFill>
              </a:rPr>
            </a:br>
            <a:r>
              <a:rPr lang="en-US" sz="3100" dirty="0">
                <a:solidFill>
                  <a:schemeClr val="accent1"/>
                </a:solidFill>
              </a:rPr>
              <a:t> Professional Services (HEPPS)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B2EA1-4D9C-E664-D473-23CE8D7E98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64588" y="3891789"/>
            <a:ext cx="5795859" cy="51657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May 31,2023</a:t>
            </a:r>
          </a:p>
        </p:txBody>
      </p:sp>
    </p:spTree>
    <p:extLst>
      <p:ext uri="{BB962C8B-B14F-4D97-AF65-F5344CB8AC3E}">
        <p14:creationId xmlns:p14="http://schemas.microsoft.com/office/powerpoint/2010/main" val="1238981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62794-AFB5-4FBC-BDAA-F988E52FF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20" y="542406"/>
            <a:ext cx="10515600" cy="1398361"/>
          </a:xfrm>
        </p:spPr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1919A3D5-E1F0-43AD-A0E6-BCCBA561A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3016"/>
            <a:ext cx="10515600" cy="3129009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6000" b="1" dirty="0">
                <a:solidFill>
                  <a:schemeClr val="accent1"/>
                </a:solidFill>
              </a:rPr>
              <a:t>QUESTIONS?</a:t>
            </a:r>
          </a:p>
        </p:txBody>
      </p:sp>
      <p:pic>
        <p:nvPicPr>
          <p:cNvPr id="43011" name="Picture 3">
            <a:extLst>
              <a:ext uri="{FF2B5EF4-FFF2-40B4-BE49-F238E27FC236}">
                <a16:creationId xmlns:a16="http://schemas.microsoft.com/office/drawing/2014/main" id="{02A4917F-3CB2-4355-8164-DB20C66F3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634456"/>
            <a:ext cx="3352800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1418-A35D-B26F-DB6D-AF4D34754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388" y="359430"/>
            <a:ext cx="10515600" cy="5557276"/>
          </a:xfrm>
        </p:spPr>
        <p:txBody>
          <a:bodyPr/>
          <a:lstStyle/>
          <a:p>
            <a:endParaRPr lang="en-US" b="1" dirty="0">
              <a:ea typeface="+mj-ea"/>
              <a:cs typeface="+mj-cs"/>
            </a:endParaRPr>
          </a:p>
          <a:p>
            <a:endParaRPr lang="en-US" b="1" dirty="0">
              <a:ea typeface="+mj-ea"/>
              <a:cs typeface="+mj-cs"/>
            </a:endParaRPr>
          </a:p>
          <a:p>
            <a:endParaRPr lang="en-US" b="1" dirty="0">
              <a:ea typeface="+mj-ea"/>
              <a:cs typeface="+mj-cs"/>
            </a:endParaRPr>
          </a:p>
          <a:p>
            <a:endParaRPr lang="en-US" b="1" dirty="0">
              <a:ea typeface="+mj-ea"/>
              <a:cs typeface="+mj-cs"/>
            </a:endParaRPr>
          </a:p>
          <a:p>
            <a:pPr lvl="2"/>
            <a:r>
              <a:rPr lang="en-US" sz="5400" b="1" dirty="0">
                <a:solidFill>
                  <a:schemeClr val="accent1"/>
                </a:solidFill>
                <a:ea typeface="+mj-ea"/>
                <a:cs typeface="+mj-cs"/>
              </a:rPr>
              <a:t>WELCOME TO THE GPTC </a:t>
            </a:r>
          </a:p>
          <a:p>
            <a:pPr marL="1371600" lvl="3" indent="0">
              <a:buNone/>
            </a:pPr>
            <a:r>
              <a:rPr lang="en-US" sz="5200" b="1" dirty="0">
                <a:solidFill>
                  <a:schemeClr val="accent1"/>
                </a:solidFill>
                <a:ea typeface="+mj-ea"/>
                <a:cs typeface="+mj-cs"/>
              </a:rPr>
              <a:t>        MLT PROGRAM</a:t>
            </a:r>
            <a:br>
              <a:rPr lang="en-US" sz="5200" b="1" dirty="0">
                <a:solidFill>
                  <a:schemeClr val="accent1"/>
                </a:solidFill>
                <a:ea typeface="+mj-ea"/>
                <a:cs typeface="+mj-cs"/>
              </a:rPr>
            </a:br>
            <a:r>
              <a:rPr lang="en-US" sz="5200" b="1" dirty="0">
                <a:solidFill>
                  <a:schemeClr val="accent1"/>
                </a:solidFill>
                <a:ea typeface="+mj-ea"/>
                <a:cs typeface="+mj-cs"/>
              </a:rPr>
              <a:t>INFORMATIONAL MEETING</a:t>
            </a:r>
            <a:endParaRPr lang="en-US" sz="5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75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E5A989F-39B6-41D5-BBB0-BC7F3B885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altLang="en-US" sz="3200" b="1" dirty="0">
                <a:solidFill>
                  <a:schemeClr val="accent1"/>
                </a:solidFill>
              </a:rPr>
              <a:t>Georgia Piedmont </a:t>
            </a:r>
            <a:br>
              <a:rPr lang="en-US" altLang="en-US" sz="3200" b="1" dirty="0">
                <a:solidFill>
                  <a:schemeClr val="accent1"/>
                </a:solidFill>
              </a:rPr>
            </a:br>
            <a:r>
              <a:rPr lang="en-US" altLang="en-US" sz="3200" b="1" dirty="0">
                <a:solidFill>
                  <a:schemeClr val="accent1"/>
                </a:solidFill>
              </a:rPr>
              <a:t>Medical Laboratory Technician Program</a:t>
            </a:r>
            <a:r>
              <a:rPr lang="en-US" altLang="en-US" sz="32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8E7D84-1918-436B-9344-D82478E56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957077"/>
          </a:xfrm>
        </p:spPr>
        <p:txBody>
          <a:bodyPr/>
          <a:lstStyle/>
          <a:p>
            <a:r>
              <a:rPr lang="en-US" altLang="en-US" sz="3600" dirty="0">
                <a:solidFill>
                  <a:schemeClr val="accent1"/>
                </a:solidFill>
              </a:rPr>
              <a:t>DeKalb Technical College was established in 1961</a:t>
            </a:r>
          </a:p>
          <a:p>
            <a:r>
              <a:rPr lang="en-US" altLang="en-US" sz="3600" dirty="0">
                <a:solidFill>
                  <a:schemeClr val="accent1"/>
                </a:solidFill>
              </a:rPr>
              <a:t>Clinical Laboratory Assistant program started in  1973</a:t>
            </a:r>
          </a:p>
          <a:p>
            <a:r>
              <a:rPr lang="en-US" altLang="en-US" sz="3600" dirty="0">
                <a:solidFill>
                  <a:schemeClr val="accent1"/>
                </a:solidFill>
              </a:rPr>
              <a:t>Received initial accreditation in 1976</a:t>
            </a:r>
          </a:p>
          <a:p>
            <a:r>
              <a:rPr lang="en-US" sz="3600" dirty="0">
                <a:solidFill>
                  <a:schemeClr val="accent1"/>
                </a:solidFill>
                <a:ea typeface="+mn-ea"/>
                <a:cs typeface="+mn-cs"/>
              </a:rPr>
              <a:t>Medical Laboratory Technology Programs are accredited through the National Accrediting Agency for Clinical Laboratory Sciences (NAACLS).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0740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EE5147F-5F6D-4EF1-943B-A4893B9E8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6388660" cy="990600"/>
          </a:xfrm>
        </p:spPr>
        <p:txBody>
          <a:bodyPr/>
          <a:lstStyle/>
          <a:p>
            <a:pPr eaLnBrk="1" hangingPunct="1"/>
            <a:r>
              <a:rPr lang="en-US" altLang="en-US" dirty="0"/>
              <a:t>       </a:t>
            </a:r>
            <a:r>
              <a:rPr lang="en-US" altLang="en-US" dirty="0">
                <a:solidFill>
                  <a:schemeClr val="accent1"/>
                </a:solidFill>
              </a:rPr>
              <a:t>MLT Program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540A58E3-81BC-4BFB-A778-291B7D9E0C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63470" y="1411942"/>
            <a:ext cx="7785847" cy="4518212"/>
          </a:xfrm>
          <a:solidFill>
            <a:srgbClr val="FFFFFF"/>
          </a:solidFill>
        </p:spPr>
        <p:txBody>
          <a:bodyPr rtlCol="0">
            <a:normAutofit/>
          </a:bodyPr>
          <a:lstStyle/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/>
              <a:buChar char=""/>
              <a:defRPr/>
            </a:pPr>
            <a:r>
              <a:rPr lang="en-US" b="1" dirty="0">
                <a:solidFill>
                  <a:schemeClr val="accent1"/>
                </a:solidFill>
                <a:ea typeface="+mn-ea"/>
                <a:cs typeface="Times New Roman" pitchFamily="18" charset="0"/>
              </a:rPr>
              <a:t>What is </a:t>
            </a:r>
            <a:r>
              <a:rPr lang="en-US" b="1" dirty="0">
                <a:solidFill>
                  <a:schemeClr val="accent1"/>
                </a:solidFill>
                <a:cs typeface="Times New Roman" pitchFamily="18" charset="0"/>
              </a:rPr>
              <a:t>Medical </a:t>
            </a:r>
            <a:r>
              <a:rPr lang="en-US" b="1" dirty="0">
                <a:solidFill>
                  <a:schemeClr val="accent1"/>
                </a:solidFill>
                <a:ea typeface="+mn-ea"/>
                <a:cs typeface="Times New Roman" pitchFamily="18" charset="0"/>
              </a:rPr>
              <a:t>Laboratory Technology?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3200" dirty="0">
                <a:solidFill>
                  <a:schemeClr val="accent1"/>
                </a:solidFill>
                <a:ea typeface="+mn-ea"/>
                <a:cs typeface="Times New Roman" pitchFamily="18" charset="0"/>
              </a:rPr>
              <a:t>It is a specialized field of study in the analysis of blood and </a:t>
            </a:r>
            <a:r>
              <a:rPr lang="en-US" sz="3200" b="1" dirty="0">
                <a:solidFill>
                  <a:schemeClr val="accent1"/>
                </a:solidFill>
                <a:ea typeface="+mn-ea"/>
                <a:cs typeface="Times New Roman" pitchFamily="18" charset="0"/>
              </a:rPr>
              <a:t>body fluids </a:t>
            </a:r>
            <a:r>
              <a:rPr lang="en-US" sz="3200" dirty="0">
                <a:solidFill>
                  <a:schemeClr val="accent1"/>
                </a:solidFill>
                <a:ea typeface="+mn-ea"/>
                <a:cs typeface="Times New Roman" pitchFamily="18" charset="0"/>
              </a:rPr>
              <a:t>that aides in the detection, diagnosis and treatment of disease.</a:t>
            </a:r>
          </a:p>
          <a:p>
            <a:pPr marL="320040" indent="-320040" eaLnBrk="1" fontAlgn="auto" hangingPunct="1">
              <a:spcAft>
                <a:spcPts val="0"/>
              </a:spcAft>
              <a:buClrTx/>
              <a:buSzPct val="100000"/>
              <a:buFont typeface="Wingdings"/>
              <a:buChar char=""/>
              <a:defRPr/>
            </a:pPr>
            <a:r>
              <a:rPr lang="en-US" b="1" dirty="0">
                <a:solidFill>
                  <a:schemeClr val="accent1"/>
                </a:solidFill>
                <a:ea typeface="+mn-ea"/>
                <a:cs typeface="Times New Roman" pitchFamily="18" charset="0"/>
              </a:rPr>
              <a:t>What education is required for this field?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3200" dirty="0">
                <a:solidFill>
                  <a:schemeClr val="accent1"/>
                </a:solidFill>
                <a:ea typeface="+mn-ea"/>
                <a:cs typeface="Times New Roman" pitchFamily="18" charset="0"/>
              </a:rPr>
              <a:t>2 year Associates degree = MLT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3200" dirty="0">
                <a:solidFill>
                  <a:schemeClr val="accent1"/>
                </a:solidFill>
                <a:ea typeface="+mn-ea"/>
                <a:cs typeface="Times New Roman" pitchFamily="18" charset="0"/>
              </a:rPr>
              <a:t>4 year Bachelors degree = MLS/MT/CLS </a:t>
            </a:r>
            <a:endParaRPr lang="en-US" sz="3200" b="1" dirty="0">
              <a:solidFill>
                <a:schemeClr val="accent1"/>
              </a:solidFill>
              <a:ea typeface="+mn-ea"/>
              <a:cs typeface="Times New Roman" pitchFamily="18" charset="0"/>
            </a:endParaRPr>
          </a:p>
        </p:txBody>
      </p:sp>
      <p:pic>
        <p:nvPicPr>
          <p:cNvPr id="17412" name="Picture 4" descr="mlt1.jpg">
            <a:extLst>
              <a:ext uri="{FF2B5EF4-FFF2-40B4-BE49-F238E27FC236}">
                <a16:creationId xmlns:a16="http://schemas.microsoft.com/office/drawing/2014/main" id="{5D49707F-F5EA-4397-B191-9AA0D7D00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19" y="1411943"/>
            <a:ext cx="3204882" cy="3732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AD1A0CB3-5D1D-49F5-9C6B-2075A1094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6775" y="228600"/>
            <a:ext cx="7666131" cy="990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accent1"/>
                </a:solidFill>
              </a:rPr>
              <a:t>        MLT Program</a:t>
            </a:r>
            <a:endParaRPr lang="en-US" altLang="en-US" dirty="0"/>
          </a:p>
        </p:txBody>
      </p:sp>
      <p:sp>
        <p:nvSpPr>
          <p:cNvPr id="16387" name="Content Placeholder 3">
            <a:extLst>
              <a:ext uri="{FF2B5EF4-FFF2-40B4-BE49-F238E27FC236}">
                <a16:creationId xmlns:a16="http://schemas.microsoft.com/office/drawing/2014/main" id="{594FE72A-2810-45DE-A264-711EB49AB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1399" y="1116106"/>
            <a:ext cx="6974541" cy="4903694"/>
          </a:xfrm>
        </p:spPr>
        <p:txBody>
          <a:bodyPr/>
          <a:lstStyle/>
          <a:p>
            <a:pPr eaLnBrk="1" hangingPunct="1">
              <a:buSzPct val="100000"/>
              <a:defRPr/>
            </a:pPr>
            <a:r>
              <a:rPr lang="en-US" altLang="en-US" sz="3000" b="1" dirty="0">
                <a:solidFill>
                  <a:schemeClr val="accent1"/>
                </a:solidFill>
              </a:rPr>
              <a:t>Where do MLT’s and MLS’s work?</a:t>
            </a:r>
          </a:p>
          <a:p>
            <a:pPr lvl="1" eaLnBrk="1" hangingPunct="1">
              <a:defRPr/>
            </a:pPr>
            <a:r>
              <a:rPr lang="en-US" altLang="en-US" sz="2400" dirty="0">
                <a:solidFill>
                  <a:schemeClr val="accent1"/>
                </a:solidFill>
              </a:rPr>
              <a:t>Hospital laboratories</a:t>
            </a:r>
            <a:endParaRPr lang="en-US" altLang="en-US" sz="2400" b="1" dirty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r>
              <a:rPr lang="en-US" altLang="en-US" sz="2400" dirty="0">
                <a:solidFill>
                  <a:schemeClr val="accent1"/>
                </a:solidFill>
              </a:rPr>
              <a:t>Reference laboratories</a:t>
            </a:r>
            <a:endParaRPr lang="en-US" altLang="en-US" sz="2400" b="1" dirty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r>
              <a:rPr lang="en-US" altLang="en-US" sz="2400" dirty="0">
                <a:solidFill>
                  <a:schemeClr val="accent1"/>
                </a:solidFill>
              </a:rPr>
              <a:t>Public health laboratories</a:t>
            </a:r>
            <a:endParaRPr lang="en-US" altLang="en-US" sz="2400" b="1" dirty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r>
              <a:rPr lang="en-US" altLang="en-US" sz="2400" dirty="0">
                <a:solidFill>
                  <a:schemeClr val="accent1"/>
                </a:solidFill>
              </a:rPr>
              <a:t>Blood banks</a:t>
            </a:r>
            <a:endParaRPr lang="en-US" altLang="en-US" sz="2400" b="1" dirty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r>
              <a:rPr lang="en-US" altLang="en-US" sz="2400" dirty="0">
                <a:solidFill>
                  <a:schemeClr val="accent1"/>
                </a:solidFill>
              </a:rPr>
              <a:t>Physician offices</a:t>
            </a:r>
            <a:endParaRPr lang="en-US" altLang="en-US" sz="2400" b="1" dirty="0">
              <a:solidFill>
                <a:schemeClr val="accent1"/>
              </a:solidFill>
            </a:endParaRPr>
          </a:p>
          <a:p>
            <a:pPr lvl="1" eaLnBrk="1" hangingPunct="1">
              <a:defRPr/>
            </a:pPr>
            <a:r>
              <a:rPr lang="en-US" altLang="en-US" sz="2400" dirty="0">
                <a:solidFill>
                  <a:schemeClr val="accent1"/>
                </a:solidFill>
              </a:rPr>
              <a:t>Research centers</a:t>
            </a:r>
            <a:r>
              <a:rPr lang="en-US" altLang="en-US" sz="2400" b="1" dirty="0">
                <a:solidFill>
                  <a:schemeClr val="accent1"/>
                </a:solidFill>
              </a:rPr>
              <a:t> </a:t>
            </a:r>
          </a:p>
          <a:p>
            <a:pPr lvl="1" eaLnBrk="1" hangingPunct="1">
              <a:defRPr/>
            </a:pPr>
            <a:r>
              <a:rPr lang="en-US" altLang="en-US" sz="2400" dirty="0">
                <a:solidFill>
                  <a:schemeClr val="accent1"/>
                </a:solidFill>
              </a:rPr>
              <a:t>Technical Reps for instrumentation companies</a:t>
            </a:r>
          </a:p>
          <a:p>
            <a:pPr lvl="1" eaLnBrk="1" hangingPunct="1">
              <a:defRPr/>
            </a:pPr>
            <a:r>
              <a:rPr lang="en-US" altLang="en-US" sz="2400" dirty="0">
                <a:solidFill>
                  <a:schemeClr val="accent1"/>
                </a:solidFill>
              </a:rPr>
              <a:t>Medical Instrumentation Salespersons</a:t>
            </a:r>
          </a:p>
          <a:p>
            <a:pPr lvl="1" eaLnBrk="1" hangingPunct="1">
              <a:defRPr/>
            </a:pPr>
            <a:r>
              <a:rPr lang="en-US" altLang="en-US" sz="2400" dirty="0">
                <a:solidFill>
                  <a:schemeClr val="accent1"/>
                </a:solidFill>
              </a:rPr>
              <a:t>Pharmaceutical Salespersons</a:t>
            </a:r>
          </a:p>
          <a:p>
            <a:pPr lvl="1" eaLnBrk="1" hangingPunct="1">
              <a:defRPr/>
            </a:pPr>
            <a:r>
              <a:rPr lang="en-US" altLang="en-US" sz="2400" dirty="0">
                <a:solidFill>
                  <a:schemeClr val="accent1"/>
                </a:solidFill>
              </a:rPr>
              <a:t>Quality Control specialists in industry</a:t>
            </a:r>
          </a:p>
          <a:p>
            <a:pPr marL="366713" lvl="1" indent="0" eaLnBrk="1" hangingPunct="1">
              <a:buNone/>
              <a:defRPr/>
            </a:pPr>
            <a:endParaRPr lang="en-US" altLang="en-US" sz="2400" dirty="0"/>
          </a:p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18436" name="Picture 5" descr="http://ts4.mm.bing.net/images/thumbnail.aspx?q=1075663149395&amp;id=29ec5eeebe33a70f27eabdfb5edaab2b&amp;url=http%3a%2f%2fwww.mmcwm.com%2fupload%2fimages%2fServices%2fHigh-Tech-Chemical-Analyzer.jpg">
            <a:extLst>
              <a:ext uri="{FF2B5EF4-FFF2-40B4-BE49-F238E27FC236}">
                <a16:creationId xmlns:a16="http://schemas.microsoft.com/office/drawing/2014/main" id="{2F42C4F8-F3C5-4D54-9C13-BD91B4599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24" y="1219200"/>
            <a:ext cx="2660276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9" descr="http://www.hardinmedicalcenter.org/images/LABii.JPG">
            <a:extLst>
              <a:ext uri="{FF2B5EF4-FFF2-40B4-BE49-F238E27FC236}">
                <a16:creationId xmlns:a16="http://schemas.microsoft.com/office/drawing/2014/main" id="{4E31257F-8E1F-41D8-92FD-747529672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24" y="3048000"/>
            <a:ext cx="2660276" cy="2586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89BDFC0F-242F-45D2-A791-D9C803D9F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0380" y="67235"/>
            <a:ext cx="7761159" cy="990600"/>
          </a:xfrm>
        </p:spPr>
        <p:txBody>
          <a:bodyPr/>
          <a:lstStyle/>
          <a:p>
            <a:r>
              <a:rPr lang="en-US" altLang="en-US" dirty="0">
                <a:highlight>
                  <a:srgbClr val="FFFF00"/>
                </a:highlight>
              </a:rPr>
              <a:t>Course Requirements 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EE165E62-44FE-4DD3-BF65-2B50E8C4DE2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36775" y="1600200"/>
            <a:ext cx="8153400" cy="5029200"/>
          </a:xfrm>
        </p:spPr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C827F2-63B1-4A0A-9BED-91E8E965F8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117" y="927848"/>
            <a:ext cx="11241741" cy="48992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5D5E1E5-51C4-4376-BC6A-028768F9A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95082"/>
          </a:xfrm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Competitive Admission Process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F54F1EC-338C-4C9E-9883-81C5FF52EB3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627094" y="887506"/>
            <a:ext cx="8736106" cy="5082988"/>
          </a:xfrm>
        </p:spPr>
        <p:txBody>
          <a:bodyPr/>
          <a:lstStyle/>
          <a:p>
            <a:pPr marL="609600" indent="-609600" eaLnBrk="1" hangingPunct="1">
              <a:buSzPct val="80000"/>
              <a:buFont typeface="Wingdings" panose="05000000000000000000" pitchFamily="2" charset="2"/>
              <a:buAutoNum type="arabicPeriod"/>
            </a:pPr>
            <a:r>
              <a:rPr lang="en-US" altLang="en-US" sz="2400" b="1" dirty="0">
                <a:solidFill>
                  <a:schemeClr val="accent1"/>
                </a:solidFill>
              </a:rPr>
              <a:t>Completion of all pre-requisites courses with a grade of C or better</a:t>
            </a:r>
          </a:p>
          <a:p>
            <a:pPr marL="609600" indent="-609600" eaLnBrk="1" hangingPunct="1">
              <a:buSzPct val="80000"/>
              <a:buFont typeface="Wingdings" panose="05000000000000000000" pitchFamily="2" charset="2"/>
              <a:buAutoNum type="arabicPeriod"/>
            </a:pPr>
            <a:r>
              <a:rPr lang="en-US" altLang="en-US" sz="2400" b="1" dirty="0">
                <a:solidFill>
                  <a:schemeClr val="accent1"/>
                </a:solidFill>
              </a:rPr>
              <a:t>GPA minimum is 2.0 of all required prerequisites </a:t>
            </a:r>
          </a:p>
          <a:p>
            <a:pPr marL="609600" indent="-609600" eaLnBrk="1" hangingPunct="1">
              <a:buSzPct val="80000"/>
              <a:buFont typeface="Wingdings" panose="05000000000000000000" pitchFamily="2" charset="2"/>
              <a:buAutoNum type="arabicPeriod"/>
            </a:pPr>
            <a:r>
              <a:rPr lang="en-US" altLang="en-US" sz="2400" b="1" dirty="0">
                <a:solidFill>
                  <a:schemeClr val="accent1"/>
                </a:solidFill>
              </a:rPr>
              <a:t>Program admission will be based on GPA of the below course:</a:t>
            </a:r>
          </a:p>
          <a:p>
            <a:pPr marL="930275" lvl="1" indent="-609600" eaLnBrk="1" hangingPunct="1">
              <a:buSzPct val="80000"/>
              <a:buFont typeface="Wingdings" panose="05000000000000000000" pitchFamily="2" charset="2"/>
              <a:buAutoNum type="arabicPeriod"/>
            </a:pPr>
            <a:r>
              <a:rPr lang="en-US" altLang="en-US" sz="1800" b="1" dirty="0">
                <a:solidFill>
                  <a:schemeClr val="accent1"/>
                </a:solidFill>
              </a:rPr>
              <a:t>BIOL 2113 and BIOL 2113L</a:t>
            </a:r>
          </a:p>
          <a:p>
            <a:pPr marL="930275" lvl="1" indent="-609600" eaLnBrk="1" hangingPunct="1">
              <a:buSzPct val="80000"/>
              <a:buFont typeface="Wingdings" panose="05000000000000000000" pitchFamily="2" charset="2"/>
              <a:buAutoNum type="arabicPeriod"/>
            </a:pPr>
            <a:r>
              <a:rPr lang="en-US" altLang="en-US" sz="1800" b="1" dirty="0">
                <a:solidFill>
                  <a:schemeClr val="accent1"/>
                </a:solidFill>
              </a:rPr>
              <a:t>BIOL 2113 and BIOL 2113L</a:t>
            </a:r>
          </a:p>
          <a:p>
            <a:pPr marL="930275" lvl="1" indent="-609600" eaLnBrk="1" hangingPunct="1">
              <a:buSzPct val="80000"/>
              <a:buFont typeface="Wingdings" panose="05000000000000000000" pitchFamily="2" charset="2"/>
              <a:buAutoNum type="arabicPeriod"/>
            </a:pPr>
            <a:r>
              <a:rPr lang="en-US" altLang="en-US" sz="1800" b="1" dirty="0">
                <a:solidFill>
                  <a:schemeClr val="accent1"/>
                </a:solidFill>
              </a:rPr>
              <a:t>CHEM 1211 and CHEM 1211L </a:t>
            </a:r>
          </a:p>
          <a:p>
            <a:pPr marL="609600" indent="-609600" eaLnBrk="1" hangingPunct="1">
              <a:buSzPct val="80000"/>
              <a:buFont typeface="Wingdings" panose="05000000000000000000" pitchFamily="2" charset="2"/>
              <a:buAutoNum type="arabicPeriod"/>
            </a:pPr>
            <a:r>
              <a:rPr lang="en-US" altLang="en-US" sz="2400" b="1" dirty="0">
                <a:solidFill>
                  <a:schemeClr val="accent1"/>
                </a:solidFill>
              </a:rPr>
              <a:t>The </a:t>
            </a:r>
            <a:r>
              <a:rPr lang="en-US" altLang="en-US" sz="2400" b="1" u="sng" dirty="0">
                <a:solidFill>
                  <a:schemeClr val="accent1"/>
                </a:solidFill>
              </a:rPr>
              <a:t>14</a:t>
            </a:r>
            <a:r>
              <a:rPr lang="en-US" altLang="en-US" sz="2400" b="1" dirty="0">
                <a:solidFill>
                  <a:schemeClr val="accent1"/>
                </a:solidFill>
              </a:rPr>
              <a:t> top scoring students will be admitted into the fall program/cohort.  </a:t>
            </a:r>
          </a:p>
          <a:p>
            <a:pPr marL="609600" indent="-609600" eaLnBrk="1" hangingPunct="1">
              <a:buSzPct val="80000"/>
              <a:buFont typeface="Wingdings" panose="05000000000000000000" pitchFamily="2" charset="2"/>
              <a:buAutoNum type="arabicPeriod"/>
            </a:pPr>
            <a:r>
              <a:rPr lang="en-US" altLang="en-US" sz="2400" b="1" dirty="0">
                <a:solidFill>
                  <a:schemeClr val="accent1"/>
                </a:solidFill>
              </a:rPr>
              <a:t>All students must have the Heart Saver BLS Card with expiration date two years after beginning the MLT courses.</a:t>
            </a:r>
          </a:p>
          <a:p>
            <a:pPr marL="609600" indent="-609600" eaLnBrk="1" hangingPunct="1">
              <a:buSzPct val="80000"/>
              <a:buFont typeface="Wingdings" panose="05000000000000000000" pitchFamily="2" charset="2"/>
              <a:buAutoNum type="arabicPeriod"/>
            </a:pPr>
            <a:r>
              <a:rPr lang="en-US" altLang="en-US" sz="2400" b="1" dirty="0">
                <a:solidFill>
                  <a:schemeClr val="accent1"/>
                </a:solidFill>
              </a:rPr>
              <a:t>Clinical Sites require: Clear background, Urine Drug Screen, and Immunizations</a:t>
            </a:r>
          </a:p>
          <a:p>
            <a:pPr marL="0" indent="0" eaLnBrk="1" hangingPunct="1">
              <a:buSzPct val="80000"/>
              <a:buNone/>
            </a:pPr>
            <a:endParaRPr lang="en-US" altLang="en-US" sz="2800" dirty="0"/>
          </a:p>
          <a:p>
            <a:pPr marL="609600" indent="-609600" eaLnBrk="1" hangingPunct="1">
              <a:buSzPct val="80000"/>
              <a:buFont typeface="Wingdings" panose="05000000000000000000" pitchFamily="2" charset="2"/>
              <a:buAutoNum type="arabicPeriod"/>
            </a:pPr>
            <a:endParaRPr lang="en-US" altLang="en-US" sz="2800" dirty="0"/>
          </a:p>
          <a:p>
            <a:pPr marL="1263650" lvl="2" indent="-533400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57EF1-EF36-4C77-9021-C850CA22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en-US" sz="4400" b="1" dirty="0"/>
              <a:t>  </a:t>
            </a:r>
            <a:r>
              <a:rPr lang="en-US" altLang="en-US" sz="4400" b="1" dirty="0">
                <a:solidFill>
                  <a:schemeClr val="accent1"/>
                </a:solidFill>
              </a:rPr>
              <a:t>Competitive Admission Process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2A5D2-E45C-44E7-B107-62944C204FA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0647" y="1129553"/>
            <a:ext cx="11551024" cy="512797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Next Steps:</a:t>
            </a:r>
          </a:p>
          <a:p>
            <a:r>
              <a:rPr lang="en-US" dirty="0">
                <a:solidFill>
                  <a:schemeClr val="accent1"/>
                </a:solidFill>
              </a:rPr>
              <a:t>Complete the Admission Form </a:t>
            </a:r>
          </a:p>
          <a:p>
            <a:r>
              <a:rPr lang="en-US" dirty="0">
                <a:solidFill>
                  <a:schemeClr val="accent1"/>
                </a:solidFill>
              </a:rPr>
              <a:t>Attach a copy of your GPTC Banner Web Transcript showing all letter grades</a:t>
            </a:r>
          </a:p>
          <a:p>
            <a:r>
              <a:rPr lang="en-US" dirty="0">
                <a:solidFill>
                  <a:schemeClr val="accent1"/>
                </a:solidFill>
              </a:rPr>
              <a:t>All documents must be upload to the MLT drop box by 6/16/23 by 4:30 pm.  No other documents will be accepted after this time. </a:t>
            </a:r>
          </a:p>
          <a:p>
            <a:r>
              <a:rPr lang="en-US" dirty="0">
                <a:solidFill>
                  <a:schemeClr val="accent1"/>
                </a:solidFill>
              </a:rPr>
              <a:t>Acceptance emails/letter will be sent out by 7/10/23.</a:t>
            </a:r>
          </a:p>
          <a:p>
            <a:r>
              <a:rPr lang="en-US" dirty="0">
                <a:solidFill>
                  <a:schemeClr val="accent1"/>
                </a:solidFill>
              </a:rPr>
              <a:t>Emails of non-acceptance will be sent out thereafter.</a:t>
            </a:r>
          </a:p>
          <a:p>
            <a:r>
              <a:rPr lang="en-US" dirty="0">
                <a:solidFill>
                  <a:schemeClr val="accent1"/>
                </a:solidFill>
              </a:rPr>
              <a:t>If not accepted, students may apply for other Allied Health Programs (e.g. Phlebotomy, MA, CNA, LPN, HIMT, OPHD,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743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A4609-6FAF-47BE-A0E9-183014B50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643" y="170997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404-297-9522 (ext. 1164)</a:t>
            </a:r>
            <a:br>
              <a:rPr lang="en-US" sz="5400" dirty="0"/>
            </a:br>
            <a:r>
              <a:rPr lang="en-US" sz="5400" dirty="0"/>
              <a:t>Office: DeKalb A260B</a:t>
            </a:r>
            <a:br>
              <a:rPr lang="en-US" sz="5400" dirty="0"/>
            </a:br>
            <a:r>
              <a:rPr lang="en-US" sz="5400" dirty="0"/>
              <a:t>mayambalac@gptc.edu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398A58D-41A7-4CA9-AF2E-71D95C9DF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Mayambala</a:t>
            </a:r>
          </a:p>
        </p:txBody>
      </p:sp>
    </p:spTree>
    <p:extLst>
      <p:ext uri="{BB962C8B-B14F-4D97-AF65-F5344CB8AC3E}">
        <p14:creationId xmlns:p14="http://schemas.microsoft.com/office/powerpoint/2010/main" val="1366069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7A0B93CA7D340AF39722F5A9368DD" ma:contentTypeVersion="14" ma:contentTypeDescription="Create a new document." ma:contentTypeScope="" ma:versionID="bb6122d270e6bfa6576612184c3e61fd">
  <xsd:schema xmlns:xsd="http://www.w3.org/2001/XMLSchema" xmlns:xs="http://www.w3.org/2001/XMLSchema" xmlns:p="http://schemas.microsoft.com/office/2006/metadata/properties" xmlns:ns3="ae9eef9c-db7f-413b-8ac0-0521e392cd8e" xmlns:ns4="4b2f1c30-7dd4-44eb-9534-05d60b1eac2c" targetNamespace="http://schemas.microsoft.com/office/2006/metadata/properties" ma:root="true" ma:fieldsID="9b64879b306b43fa2117af718d464f25" ns3:_="" ns4:_="">
    <xsd:import namespace="ae9eef9c-db7f-413b-8ac0-0521e392cd8e"/>
    <xsd:import namespace="4b2f1c30-7dd4-44eb-9534-05d60b1eac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eef9c-db7f-413b-8ac0-0521e392cd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2f1c30-7dd4-44eb-9534-05d60b1eac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210478F-0787-4C92-BF2E-CC5F7F2D74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9eef9c-db7f-413b-8ac0-0521e392cd8e"/>
    <ds:schemaRef ds:uri="4b2f1c30-7dd4-44eb-9534-05d60b1eac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4C14A3-536C-49ED-96A5-0A48FB8CD4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755129-1098-489E-91AD-3D7FAB3982B0}">
  <ds:schemaRefs>
    <ds:schemaRef ds:uri="4b2f1c30-7dd4-44eb-9534-05d60b1eac2c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ae9eef9c-db7f-413b-8ac0-0521e392cd8e"/>
    <ds:schemaRef ds:uri="http://www.w3.org/XML/1998/namespace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397</Words>
  <Application>Microsoft Office PowerPoint</Application>
  <PresentationFormat>Widescreen</PresentationFormat>
  <Paragraphs>58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Wingdings</vt:lpstr>
      <vt:lpstr>Wingdings 2</vt:lpstr>
      <vt:lpstr>Office Theme</vt:lpstr>
      <vt:lpstr>    Health, Education, Public and  Professional Services (HEPPS)</vt:lpstr>
      <vt:lpstr>PowerPoint Presentation</vt:lpstr>
      <vt:lpstr>Georgia Piedmont  Medical Laboratory Technician Program </vt:lpstr>
      <vt:lpstr>       MLT Program</vt:lpstr>
      <vt:lpstr>        MLT Program</vt:lpstr>
      <vt:lpstr>Course Requirements </vt:lpstr>
      <vt:lpstr>Competitive Admission Process</vt:lpstr>
      <vt:lpstr>  Competitive Admission Process</vt:lpstr>
      <vt:lpstr>Dr. Mayambala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Myers, Cheryl</dc:creator>
  <cp:lastModifiedBy>Snagg, Theresa</cp:lastModifiedBy>
  <cp:revision>15</cp:revision>
  <dcterms:created xsi:type="dcterms:W3CDTF">2022-06-03T17:04:54Z</dcterms:created>
  <dcterms:modified xsi:type="dcterms:W3CDTF">2023-06-01T20:23:07Z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0x010100A317A0B93CA7D340AF39722F5A9368DD</vt:lpwstr>
  </property>
</Properties>
</file>